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0" r:id="rId2"/>
  </p:sldMasterIdLst>
  <p:sldIdLst>
    <p:sldId id="256" r:id="rId3"/>
    <p:sldId id="301" r:id="rId4"/>
    <p:sldId id="306" r:id="rId5"/>
    <p:sldId id="304" r:id="rId6"/>
    <p:sldId id="293" r:id="rId7"/>
    <p:sldId id="305" r:id="rId8"/>
    <p:sldId id="307" r:id="rId9"/>
    <p:sldId id="308" r:id="rId10"/>
    <p:sldId id="311" r:id="rId11"/>
    <p:sldId id="310" r:id="rId12"/>
    <p:sldId id="309" r:id="rId13"/>
    <p:sldId id="312" r:id="rId14"/>
    <p:sldId id="313" r:id="rId15"/>
    <p:sldId id="317" r:id="rId16"/>
    <p:sldId id="314" r:id="rId17"/>
    <p:sldId id="315" r:id="rId18"/>
    <p:sldId id="316" r:id="rId19"/>
    <p:sldId id="290" r:id="rId2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3FB15C-1C50-4F8C-8632-4C4528399502}">
          <p14:sldIdLst>
            <p14:sldId id="256"/>
            <p14:sldId id="301"/>
            <p14:sldId id="306"/>
            <p14:sldId id="304"/>
            <p14:sldId id="293"/>
            <p14:sldId id="305"/>
            <p14:sldId id="307"/>
            <p14:sldId id="308"/>
          </p14:sldIdLst>
        </p14:section>
        <p14:section name="Untitled Section" id="{0731B6D4-0153-4915-8D38-A117F11046D2}">
          <p14:sldIdLst>
            <p14:sldId id="311"/>
            <p14:sldId id="310"/>
            <p14:sldId id="309"/>
            <p14:sldId id="312"/>
            <p14:sldId id="313"/>
            <p14:sldId id="317"/>
            <p14:sldId id="314"/>
            <p14:sldId id="315"/>
            <p14:sldId id="316"/>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673"/>
  </p:normalViewPr>
  <p:slideViewPr>
    <p:cSldViewPr snapToGrid="0">
      <p:cViewPr varScale="1">
        <p:scale>
          <a:sx n="115" d="100"/>
          <a:sy n="115" d="100"/>
        </p:scale>
        <p:origin x="43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a:stretch>
            <a:fillRect/>
          </a:stretch>
        </p:blipFill>
        <p:spPr>
          <a:xfrm>
            <a:off x="509016" y="459481"/>
            <a:ext cx="3647137" cy="1365515"/>
          </a:xfrm>
          <a:prstGeom prst="rect">
            <a:avLst/>
          </a:prstGeom>
        </p:spPr>
      </p:pic>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3267940"/>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k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0727266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1850680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143882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61377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509016" y="459481"/>
            <a:ext cx="3647137" cy="1365515"/>
          </a:xfrm>
          <a:prstGeom prst="rect">
            <a:avLst/>
          </a:prstGeom>
        </p:spPr>
      </p:pic>
    </p:spTree>
    <p:extLst>
      <p:ext uri="{BB962C8B-B14F-4D97-AF65-F5344CB8AC3E}">
        <p14:creationId xmlns:p14="http://schemas.microsoft.com/office/powerpoint/2010/main" val="20853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3172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96455" y="599440"/>
            <a:ext cx="3103721" cy="1162056"/>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83671" y="449990"/>
            <a:ext cx="3672482" cy="1375005"/>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46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83671" y="449990"/>
            <a:ext cx="3672482" cy="1375005"/>
          </a:xfrm>
          <a:prstGeom prst="rect">
            <a:avLst/>
          </a:prstGeom>
        </p:spPr>
      </p:pic>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947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796736" y="586111"/>
            <a:ext cx="2967867" cy="1111192"/>
          </a:xfrm>
          <a:prstGeom prst="rect">
            <a:avLst/>
          </a:prstGeom>
        </p:spPr>
      </p:pic>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44235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Tree>
    <p:extLst>
      <p:ext uri="{BB962C8B-B14F-4D97-AF65-F5344CB8AC3E}">
        <p14:creationId xmlns:p14="http://schemas.microsoft.com/office/powerpoint/2010/main" val="2088184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93349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164750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796736" y="586110"/>
            <a:ext cx="2970720" cy="1112258"/>
          </a:xfrm>
          <a:prstGeom prst="rect">
            <a:avLst/>
          </a:prstGeom>
        </p:spPr>
      </p:pic>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36304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93918"/>
            <a:ext cx="1447800" cy="444500"/>
          </a:xfrm>
          <a:prstGeom prst="rect">
            <a:avLst/>
          </a:prstGeom>
        </p:spPr>
      </p:pic>
    </p:spTree>
    <p:extLst>
      <p:ext uri="{BB962C8B-B14F-4D97-AF65-F5344CB8AC3E}">
        <p14:creationId xmlns:p14="http://schemas.microsoft.com/office/powerpoint/2010/main" val="886718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smtClean="0"/>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0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8" name="Rectangle 7"/>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3267940"/>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212505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209630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5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1772814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20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79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ika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69180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Tree>
    <p:extLst>
      <p:ext uri="{BB962C8B-B14F-4D97-AF65-F5344CB8AC3E}">
        <p14:creationId xmlns:p14="http://schemas.microsoft.com/office/powerpoint/2010/main" val="1167221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5609260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935551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03965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25205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881858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813857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3671" y="594653"/>
            <a:ext cx="3116505" cy="1166843"/>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0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119119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541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smtClean="0"/>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5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3.emf"/><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1" name="Picture 10"/>
          <p:cNvPicPr>
            <a:picLocks noChangeAspect="1"/>
          </p:cNvPicPr>
          <p:nvPr userDrawn="1"/>
        </p:nvPicPr>
        <p:blipFill>
          <a:blip r:embed="rId25"/>
          <a:stretch>
            <a:fillRect/>
          </a:stretch>
        </p:blipFill>
        <p:spPr>
          <a:xfrm>
            <a:off x="10163004" y="521818"/>
            <a:ext cx="1447800" cy="444500"/>
          </a:xfrm>
          <a:prstGeom prst="rect">
            <a:avLst/>
          </a:prstGeom>
        </p:spPr>
      </p:pic>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8" r:id="rId3"/>
    <p:sldLayoutId id="2147483683" r:id="rId4"/>
    <p:sldLayoutId id="2147483709" r:id="rId5"/>
    <p:sldLayoutId id="2147483654" r:id="rId6"/>
    <p:sldLayoutId id="2147483655" r:id="rId7"/>
    <p:sldLayoutId id="2147483680" r:id="rId8"/>
    <p:sldLayoutId id="2147483677" r:id="rId9"/>
    <p:sldLayoutId id="2147483656" r:id="rId10"/>
    <p:sldLayoutId id="2147483658" r:id="rId11"/>
    <p:sldLayoutId id="2147483684" r:id="rId12"/>
    <p:sldLayoutId id="2147483679" r:id="rId13"/>
    <p:sldLayoutId id="2147483685" r:id="rId14"/>
    <p:sldLayoutId id="2147483686" r:id="rId15"/>
    <p:sldLayoutId id="2147483730" r:id="rId16"/>
    <p:sldLayoutId id="2147483731" r:id="rId17"/>
    <p:sldLayoutId id="2147483734" r:id="rId18"/>
    <p:sldLayoutId id="2147483735" r:id="rId19"/>
    <p:sldLayoutId id="2147483659" r:id="rId20"/>
    <p:sldLayoutId id="2147483687" r:id="rId21"/>
    <p:sldLayoutId id="2147483688" r:id="rId22"/>
    <p:sldLayoutId id="2147483682"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5"/>
          <a:stretch>
            <a:fillRect/>
          </a:stretch>
        </p:blipFill>
        <p:spPr>
          <a:xfrm>
            <a:off x="10163004" y="521818"/>
            <a:ext cx="1447800" cy="444500"/>
          </a:xfrm>
          <a:prstGeom prst="rect">
            <a:avLst/>
          </a:prstGeom>
        </p:spPr>
      </p:pic>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3578190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32" r:id="rId16"/>
    <p:sldLayoutId id="2147483733" r:id="rId17"/>
    <p:sldLayoutId id="2147483736" r:id="rId18"/>
    <p:sldLayoutId id="2147483737"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mf.vu.l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err="1"/>
              <a:t>Registracijos</a:t>
            </a:r>
            <a:r>
              <a:rPr lang="en-US" dirty="0"/>
              <a:t> </a:t>
            </a:r>
            <a:r>
              <a:rPr lang="lt-LT" dirty="0"/>
              <a:t>į </a:t>
            </a:r>
            <a:r>
              <a:rPr lang="en-US" dirty="0" err="1"/>
              <a:t>rengini</a:t>
            </a:r>
            <a:r>
              <a:rPr lang="lt-LT" dirty="0" err="1" smtClean="0"/>
              <a:t>us</a:t>
            </a:r>
            <a:r>
              <a:rPr lang="lt-LT" dirty="0" smtClean="0"/>
              <a:t> (anketos)</a:t>
            </a:r>
            <a:r>
              <a:rPr lang="en-US" dirty="0" smtClean="0"/>
              <a:t> </a:t>
            </a:r>
            <a:r>
              <a:rPr lang="en-US" dirty="0" err="1"/>
              <a:t>kūrimo</a:t>
            </a:r>
            <a:r>
              <a:rPr lang="en-US" dirty="0"/>
              <a:t> </a:t>
            </a:r>
            <a:r>
              <a:rPr lang="en-US" dirty="0" err="1"/>
              <a:t>instrukcija</a:t>
            </a:r>
            <a:endParaRPr lang="en-US" sz="5400" dirty="0"/>
          </a:p>
        </p:txBody>
      </p:sp>
    </p:spTree>
    <p:extLst>
      <p:ext uri="{BB962C8B-B14F-4D97-AF65-F5344CB8AC3E}">
        <p14:creationId xmlns:p14="http://schemas.microsoft.com/office/powerpoint/2010/main" val="1837649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000" dirty="0"/>
              <a:t>10. </a:t>
            </a:r>
            <a:r>
              <a:rPr lang="lt-LT" sz="2000" dirty="0" smtClean="0"/>
              <a:t>Matote skirtingus anketos laukelių pildymo tipus, kuriais respondento bus prašoma pateikti atsakymą (-</a:t>
            </a:r>
            <a:r>
              <a:rPr lang="lt-LT" sz="2000" dirty="0" err="1" smtClean="0"/>
              <a:t>us</a:t>
            </a:r>
            <a:r>
              <a:rPr lang="lt-LT" sz="2000" dirty="0" smtClean="0"/>
              <a:t>). Pasirinkite </a:t>
            </a:r>
            <a:r>
              <a:rPr lang="lt-LT" sz="2000" dirty="0" smtClean="0"/>
              <a:t>jums tinkamiausią. </a:t>
            </a:r>
            <a:r>
              <a:rPr lang="lt-LT" sz="2000" dirty="0" smtClean="0"/>
              <a:t/>
            </a:r>
            <a:br>
              <a:rPr lang="lt-LT" sz="2000" dirty="0" smtClean="0"/>
            </a:br>
            <a:r>
              <a:rPr lang="lt-LT" sz="2000" dirty="0"/>
              <a:t/>
            </a:r>
            <a:br>
              <a:rPr lang="lt-LT" sz="2000" dirty="0"/>
            </a:br>
            <a:r>
              <a:rPr lang="lt-LT" sz="2000" dirty="0"/>
              <a:t>R</a:t>
            </a:r>
            <a:r>
              <a:rPr lang="lt-LT" sz="2000" dirty="0" smtClean="0"/>
              <a:t>enkantis </a:t>
            </a:r>
            <a:r>
              <a:rPr lang="lt-LT" sz="2000" dirty="0"/>
              <a:t>„</a:t>
            </a:r>
            <a:r>
              <a:rPr lang="lt-LT" sz="2000" dirty="0" err="1" smtClean="0"/>
              <a:t>Choice</a:t>
            </a:r>
            <a:r>
              <a:rPr lang="lt-LT" sz="2000" dirty="0"/>
              <a:t>“</a:t>
            </a:r>
            <a:r>
              <a:rPr lang="lt-LT" sz="2000" dirty="0" smtClean="0"/>
              <a:t>, </a:t>
            </a:r>
            <a:r>
              <a:rPr lang="lt-LT" sz="2000" dirty="0"/>
              <a:t>respondentas galės pasirinkti iš kelių </a:t>
            </a:r>
            <a:r>
              <a:rPr lang="lt-LT" sz="2000" dirty="0" smtClean="0"/>
              <a:t>jūsų nurodytų </a:t>
            </a:r>
            <a:r>
              <a:rPr lang="lt-LT" sz="2000" dirty="0"/>
              <a:t>atsakymo variantų (pvz., Kokia spalva Jums patinka</a:t>
            </a:r>
            <a:r>
              <a:rPr lang="en-US" sz="2000" dirty="0"/>
              <a:t>?</a:t>
            </a:r>
            <a:r>
              <a:rPr lang="lt-LT" sz="2000" dirty="0"/>
              <a:t> A) balta, B) juoda</a:t>
            </a:r>
            <a:r>
              <a:rPr lang="lt-LT" sz="2000" dirty="0" smtClean="0"/>
              <a:t>).</a:t>
            </a:r>
            <a:br>
              <a:rPr lang="lt-LT" sz="2000" dirty="0" smtClean="0"/>
            </a:br>
            <a:r>
              <a:rPr lang="lt-LT" sz="2000" dirty="0"/>
              <a:t/>
            </a:r>
            <a:br>
              <a:rPr lang="lt-LT" sz="2000" dirty="0"/>
            </a:br>
            <a:r>
              <a:rPr lang="lt-LT" sz="2000" dirty="0"/>
              <a:t>Renkantis </a:t>
            </a:r>
            <a:r>
              <a:rPr lang="lt-LT" sz="2000" dirty="0" smtClean="0"/>
              <a:t>„</a:t>
            </a:r>
            <a:r>
              <a:rPr lang="lt-LT" sz="2000" dirty="0" err="1" smtClean="0"/>
              <a:t>Text</a:t>
            </a:r>
            <a:r>
              <a:rPr lang="lt-LT" sz="2000" dirty="0"/>
              <a:t>“, respondentui bus pateikiamas tuščias </a:t>
            </a:r>
            <a:r>
              <a:rPr lang="lt-LT" sz="2000" dirty="0" smtClean="0"/>
              <a:t>laukas, į kurį atsakymui </a:t>
            </a:r>
            <a:r>
              <a:rPr lang="lt-LT" sz="2000" dirty="0"/>
              <a:t>įrašyti</a:t>
            </a:r>
            <a:r>
              <a:rPr lang="lt-LT" sz="2000" dirty="0" smtClean="0"/>
              <a:t>.</a:t>
            </a:r>
            <a:br>
              <a:rPr lang="lt-LT" sz="2000" dirty="0" smtClean="0"/>
            </a:br>
            <a:r>
              <a:rPr lang="lt-LT" sz="2000" dirty="0"/>
              <a:t/>
            </a:r>
            <a:br>
              <a:rPr lang="lt-LT" sz="2000" dirty="0"/>
            </a:br>
            <a:r>
              <a:rPr lang="lt-LT" sz="2000" dirty="0" smtClean="0"/>
              <a:t>Ir kt.</a:t>
            </a:r>
            <a:br>
              <a:rPr lang="lt-LT" sz="2000" dirty="0" smtClean="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943" y="3607717"/>
            <a:ext cx="7212458" cy="3147542"/>
          </a:xfrm>
          <a:prstGeom prst="rect">
            <a:avLst/>
          </a:prstGeom>
        </p:spPr>
      </p:pic>
    </p:spTree>
    <p:extLst>
      <p:ext uri="{BB962C8B-B14F-4D97-AF65-F5344CB8AC3E}">
        <p14:creationId xmlns:p14="http://schemas.microsoft.com/office/powerpoint/2010/main" val="82626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2778303" cy="1126868"/>
          </a:xfrm>
        </p:spPr>
        <p:txBody>
          <a:bodyPr>
            <a:noAutofit/>
          </a:bodyPr>
          <a:lstStyle/>
          <a:p>
            <a:r>
              <a:rPr lang="lt-LT" sz="2000" dirty="0"/>
              <a:t>11. „</a:t>
            </a:r>
            <a:r>
              <a:rPr lang="lt-LT" sz="2000" dirty="0" err="1" smtClean="0"/>
              <a:t>Choice</a:t>
            </a:r>
            <a:r>
              <a:rPr lang="lt-LT" sz="2000" dirty="0" smtClean="0"/>
              <a:t>“ pasirinkimas</a:t>
            </a:r>
            <a:r>
              <a:rPr lang="lt-LT" sz="2000" dirty="0"/>
              <a:t>. </a:t>
            </a:r>
            <a:r>
              <a:rPr lang="lt-LT" sz="2000" dirty="0" smtClean="0"/>
              <a:t/>
            </a:r>
            <a:br>
              <a:rPr lang="lt-LT" sz="2000" dirty="0" smtClean="0"/>
            </a:br>
            <a:r>
              <a:rPr lang="lt-LT" sz="2000" dirty="0"/>
              <a:t/>
            </a:r>
            <a:br>
              <a:rPr lang="lt-LT" sz="2000" dirty="0"/>
            </a:br>
            <a:r>
              <a:rPr lang="lt-LT" sz="2000" dirty="0" smtClean="0"/>
              <a:t>„</a:t>
            </a:r>
            <a:r>
              <a:rPr lang="lt-LT" sz="2000" dirty="0" err="1" smtClean="0"/>
              <a:t>Question</a:t>
            </a:r>
            <a:r>
              <a:rPr lang="lt-LT" sz="2000" dirty="0" smtClean="0"/>
              <a:t>“ (</a:t>
            </a:r>
            <a:r>
              <a:rPr lang="lt-LT" sz="2000" dirty="0" smtClean="0">
                <a:solidFill>
                  <a:srgbClr val="FF0000"/>
                </a:solidFill>
              </a:rPr>
              <a:t>1</a:t>
            </a:r>
            <a:r>
              <a:rPr lang="lt-LT" sz="2000" dirty="0" smtClean="0"/>
              <a:t>) </a:t>
            </a:r>
            <a:r>
              <a:rPr lang="lt-LT" sz="2000" dirty="0"/>
              <a:t>laukelyje įrašykite </a:t>
            </a:r>
            <a:r>
              <a:rPr lang="lt-LT" sz="2000" dirty="0" smtClean="0"/>
              <a:t>norimą užduoti klausimą</a:t>
            </a:r>
            <a:r>
              <a:rPr lang="lt-LT" sz="2000" dirty="0"/>
              <a:t>, </a:t>
            </a:r>
            <a:r>
              <a:rPr lang="lt-LT" sz="2000" dirty="0" smtClean="0"/>
              <a:t>„</a:t>
            </a:r>
            <a:r>
              <a:rPr lang="lt-LT" sz="2000" dirty="0" err="1" smtClean="0"/>
              <a:t>Option</a:t>
            </a:r>
            <a:r>
              <a:rPr lang="lt-LT" sz="2000" dirty="0" smtClean="0"/>
              <a:t> 1“ (</a:t>
            </a:r>
            <a:r>
              <a:rPr lang="lt-LT" sz="2000" dirty="0" smtClean="0">
                <a:solidFill>
                  <a:srgbClr val="FF0000"/>
                </a:solidFill>
              </a:rPr>
              <a:t>2</a:t>
            </a:r>
            <a:r>
              <a:rPr lang="lt-LT" sz="2000" dirty="0" smtClean="0"/>
              <a:t>) </a:t>
            </a:r>
            <a:r>
              <a:rPr lang="lt-LT" sz="2000" dirty="0"/>
              <a:t>ir </a:t>
            </a:r>
            <a:r>
              <a:rPr lang="lt-LT" sz="2000" dirty="0" smtClean="0"/>
              <a:t>„</a:t>
            </a:r>
            <a:r>
              <a:rPr lang="lt-LT" sz="2000" dirty="0" err="1" smtClean="0"/>
              <a:t>Option</a:t>
            </a:r>
            <a:r>
              <a:rPr lang="lt-LT" sz="2000" dirty="0" smtClean="0"/>
              <a:t> 2“ (</a:t>
            </a:r>
            <a:r>
              <a:rPr lang="lt-LT" sz="2000" dirty="0" smtClean="0">
                <a:solidFill>
                  <a:srgbClr val="FF0000"/>
                </a:solidFill>
              </a:rPr>
              <a:t>3</a:t>
            </a:r>
            <a:r>
              <a:rPr lang="lt-LT" sz="2000" dirty="0" smtClean="0"/>
              <a:t>) įrašykite </a:t>
            </a:r>
            <a:r>
              <a:rPr lang="lt-LT" sz="2000" dirty="0"/>
              <a:t>siūlomus atsakymų variantus. </a:t>
            </a:r>
            <a:r>
              <a:rPr lang="lt-LT" sz="2000" dirty="0" smtClean="0"/>
              <a:t/>
            </a:r>
            <a:br>
              <a:rPr lang="lt-LT" sz="2000" dirty="0" smtClean="0"/>
            </a:br>
            <a:r>
              <a:rPr lang="lt-LT" sz="2000" dirty="0"/>
              <a:t/>
            </a:r>
            <a:br>
              <a:rPr lang="lt-LT" sz="2000" dirty="0"/>
            </a:br>
            <a:r>
              <a:rPr lang="lt-LT" sz="2000" dirty="0" smtClean="0"/>
              <a:t>Jei </a:t>
            </a:r>
            <a:r>
              <a:rPr lang="lt-LT" sz="2000" dirty="0"/>
              <a:t>atsakymų variantų daugiau nei 2, spauskite </a:t>
            </a:r>
            <a:r>
              <a:rPr lang="lt-LT" sz="2000" dirty="0" smtClean="0"/>
              <a:t>„</a:t>
            </a:r>
            <a:r>
              <a:rPr lang="lt-LT" sz="2000" dirty="0" err="1" smtClean="0"/>
              <a:t>Add</a:t>
            </a:r>
            <a:r>
              <a:rPr lang="lt-LT" sz="2000" dirty="0" smtClean="0"/>
              <a:t> </a:t>
            </a:r>
            <a:r>
              <a:rPr lang="lt-LT" sz="2000" dirty="0" err="1" smtClean="0"/>
              <a:t>option</a:t>
            </a:r>
            <a:r>
              <a:rPr lang="lt-LT" sz="2000" dirty="0" smtClean="0"/>
              <a:t>“ (</a:t>
            </a:r>
            <a:r>
              <a:rPr lang="lt-LT" sz="2000" dirty="0" smtClean="0">
                <a:solidFill>
                  <a:srgbClr val="FF0000"/>
                </a:solidFill>
              </a:rPr>
              <a:t>4</a:t>
            </a:r>
            <a:r>
              <a:rPr lang="lt-LT" sz="2000" dirty="0" smtClean="0"/>
              <a:t>) ir pridėkite daugiau </a:t>
            </a:r>
            <a:r>
              <a:rPr lang="lt-LT" sz="2000" dirty="0"/>
              <a:t>atsakymo variantų.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485" y="1186842"/>
            <a:ext cx="6565952" cy="4792718"/>
          </a:xfrm>
          <a:prstGeom prst="rect">
            <a:avLst/>
          </a:prstGeom>
        </p:spPr>
      </p:pic>
    </p:spTree>
    <p:extLst>
      <p:ext uri="{BB962C8B-B14F-4D97-AF65-F5344CB8AC3E}">
        <p14:creationId xmlns:p14="http://schemas.microsoft.com/office/powerpoint/2010/main" val="134078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2000" dirty="0"/>
              <a:t>12. </a:t>
            </a:r>
            <a:r>
              <a:rPr lang="lt-LT" sz="2000" dirty="0" smtClean="0"/>
              <a:t>„</a:t>
            </a:r>
            <a:r>
              <a:rPr lang="lt-LT" sz="2000" dirty="0" err="1" smtClean="0"/>
              <a:t>Text</a:t>
            </a:r>
            <a:r>
              <a:rPr lang="lt-LT" sz="2000" dirty="0" smtClean="0"/>
              <a:t>“ </a:t>
            </a:r>
            <a:r>
              <a:rPr lang="lt-LT" sz="2000" dirty="0"/>
              <a:t>pasirinkimas.</a:t>
            </a:r>
            <a:r>
              <a:rPr lang="en-US" sz="2000" dirty="0" smtClean="0"/>
              <a:t> </a:t>
            </a:r>
            <a:r>
              <a:rPr lang="lt-LT" sz="2000" dirty="0" smtClean="0"/>
              <a:t/>
            </a:r>
            <a:br>
              <a:rPr lang="lt-LT" sz="2000" dirty="0" smtClean="0"/>
            </a:br>
            <a:r>
              <a:rPr lang="lt-LT" sz="2000" dirty="0"/>
              <a:t/>
            </a:r>
            <a:br>
              <a:rPr lang="lt-LT" sz="2000" dirty="0"/>
            </a:br>
            <a:r>
              <a:rPr lang="lt-LT" sz="2000" dirty="0" smtClean="0"/>
              <a:t>V</a:t>
            </a:r>
            <a:r>
              <a:rPr lang="en-US" sz="2000" dirty="0" err="1" smtClean="0"/>
              <a:t>ietoj</a:t>
            </a:r>
            <a:r>
              <a:rPr lang="lt-LT" sz="2000" dirty="0" smtClean="0"/>
              <a:t>e</a:t>
            </a:r>
            <a:r>
              <a:rPr lang="en-US" sz="2000" dirty="0" smtClean="0"/>
              <a:t> </a:t>
            </a:r>
            <a:r>
              <a:rPr lang="lt-LT" sz="2000" dirty="0" smtClean="0"/>
              <a:t>„</a:t>
            </a:r>
            <a:r>
              <a:rPr lang="en-US" sz="2000" dirty="0" smtClean="0"/>
              <a:t>Question</a:t>
            </a:r>
            <a:r>
              <a:rPr lang="lt-LT" sz="2000" dirty="0" smtClean="0"/>
              <a:t>“</a:t>
            </a:r>
            <a:r>
              <a:rPr lang="en-US" sz="2000" dirty="0" smtClean="0"/>
              <a:t> </a:t>
            </a:r>
            <a:r>
              <a:rPr lang="lt-LT" sz="2000" dirty="0" smtClean="0"/>
              <a:t/>
            </a:r>
            <a:br>
              <a:rPr lang="lt-LT" sz="2000" dirty="0" smtClean="0"/>
            </a:br>
            <a:r>
              <a:rPr lang="lt-LT" sz="2000" dirty="0"/>
              <a:t>į</a:t>
            </a:r>
            <a:r>
              <a:rPr lang="lt-LT" sz="2000" dirty="0" smtClean="0"/>
              <a:t>rašykite</a:t>
            </a:r>
            <a:r>
              <a:rPr lang="en-US" sz="2000" dirty="0" smtClean="0"/>
              <a:t> </a:t>
            </a:r>
            <a:r>
              <a:rPr lang="lt-LT" sz="2000" dirty="0" smtClean="0"/>
              <a:t>norimą užduoti</a:t>
            </a:r>
            <a:r>
              <a:rPr lang="en-US" sz="2000" dirty="0" smtClean="0"/>
              <a:t> </a:t>
            </a:r>
            <a:r>
              <a:rPr lang="lt-LT" sz="2000" dirty="0" smtClean="0"/>
              <a:t/>
            </a:r>
            <a:br>
              <a:rPr lang="lt-LT" sz="2000" dirty="0" smtClean="0"/>
            </a:br>
            <a:r>
              <a:rPr lang="en-US" sz="2000" dirty="0" err="1" smtClean="0"/>
              <a:t>klausimą</a:t>
            </a:r>
            <a:r>
              <a:rPr lang="lt-LT" sz="2000" dirty="0" smtClean="0"/>
              <a:t>.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292" y="1186842"/>
            <a:ext cx="6664770" cy="4809779"/>
          </a:xfrm>
          <a:prstGeom prst="rect">
            <a:avLst/>
          </a:prstGeom>
        </p:spPr>
      </p:pic>
    </p:spTree>
    <p:extLst>
      <p:ext uri="{BB962C8B-B14F-4D97-AF65-F5344CB8AC3E}">
        <p14:creationId xmlns:p14="http://schemas.microsoft.com/office/powerpoint/2010/main" val="14987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000" dirty="0"/>
              <a:t>13. </a:t>
            </a:r>
            <a:r>
              <a:rPr lang="lt-LT" sz="2000" dirty="0" smtClean="0"/>
              <a:t>Registracijos į renginį anketa, pasirinkus 3 „</a:t>
            </a:r>
            <a:r>
              <a:rPr lang="lt-LT" sz="2000" dirty="0" err="1" smtClean="0"/>
              <a:t>Text</a:t>
            </a:r>
            <a:r>
              <a:rPr lang="lt-LT" sz="2000" dirty="0" smtClean="0"/>
              <a:t>“ tipo atsakymus, </a:t>
            </a:r>
            <a:r>
              <a:rPr lang="lt-LT" sz="2000" dirty="0" smtClean="0"/>
              <a:t>atrodys taip</a:t>
            </a:r>
            <a:r>
              <a:rPr lang="lt-LT" sz="2000" dirty="0" smtClean="0"/>
              <a:t>: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449" y="1566984"/>
            <a:ext cx="6456696" cy="5021874"/>
          </a:xfrm>
          <a:prstGeom prst="rect">
            <a:avLst/>
          </a:prstGeom>
        </p:spPr>
      </p:pic>
    </p:spTree>
    <p:extLst>
      <p:ext uri="{BB962C8B-B14F-4D97-AF65-F5344CB8AC3E}">
        <p14:creationId xmlns:p14="http://schemas.microsoft.com/office/powerpoint/2010/main" val="153004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000" dirty="0" smtClean="0"/>
              <a:t>14. Baigę formuoti norimą anketą, spauskite „tris taškelius“: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65" y="1750276"/>
            <a:ext cx="8580096" cy="4814911"/>
          </a:xfrm>
          <a:prstGeom prst="rect">
            <a:avLst/>
          </a:prstGeom>
        </p:spPr>
      </p:pic>
    </p:spTree>
    <p:extLst>
      <p:ext uri="{BB962C8B-B14F-4D97-AF65-F5344CB8AC3E}">
        <p14:creationId xmlns:p14="http://schemas.microsoft.com/office/powerpoint/2010/main" val="223999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1</a:t>
            </a:r>
            <a:r>
              <a:rPr lang="lt-LT" sz="2000" dirty="0"/>
              <a:t>5</a:t>
            </a:r>
            <a:r>
              <a:rPr lang="en-US" sz="2000" dirty="0" smtClean="0"/>
              <a:t>.</a:t>
            </a:r>
            <a:r>
              <a:rPr lang="lt-LT" sz="2400" dirty="0"/>
              <a:t> </a:t>
            </a:r>
            <a:r>
              <a:rPr lang="lt-LT" sz="2400" dirty="0" smtClean="0"/>
              <a:t>Toliau </a:t>
            </a:r>
            <a:r>
              <a:rPr lang="lt-LT" sz="2400" dirty="0"/>
              <a:t>–</a:t>
            </a:r>
            <a:r>
              <a:rPr lang="lt-LT" sz="2400" dirty="0" smtClean="0"/>
              <a:t> </a:t>
            </a:r>
            <a:r>
              <a:rPr lang="lt-LT" sz="2000" dirty="0" smtClean="0"/>
              <a:t>„</a:t>
            </a:r>
            <a:r>
              <a:rPr lang="en-US" sz="2000" dirty="0" smtClean="0"/>
              <a:t>Settings</a:t>
            </a:r>
            <a:r>
              <a:rPr lang="lt-LT" sz="2000" dirty="0" smtClean="0"/>
              <a:t>“.</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13042"/>
            <a:ext cx="9248152" cy="5116861"/>
          </a:xfrm>
          <a:prstGeom prst="rect">
            <a:avLst/>
          </a:prstGeom>
        </p:spPr>
      </p:pic>
    </p:spTree>
    <p:extLst>
      <p:ext uri="{BB962C8B-B14F-4D97-AF65-F5344CB8AC3E}">
        <p14:creationId xmlns:p14="http://schemas.microsoft.com/office/powerpoint/2010/main" val="78545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3384479" cy="1126868"/>
          </a:xfrm>
        </p:spPr>
        <p:txBody>
          <a:bodyPr>
            <a:normAutofit fontScale="90000"/>
          </a:bodyPr>
          <a:lstStyle/>
          <a:p>
            <a:r>
              <a:rPr lang="en-US" sz="2000" dirty="0" smtClean="0"/>
              <a:t>1</a:t>
            </a:r>
            <a:r>
              <a:rPr lang="lt-LT" sz="2000" dirty="0"/>
              <a:t>6</a:t>
            </a:r>
            <a:r>
              <a:rPr lang="en-US" sz="2000" dirty="0" smtClean="0"/>
              <a:t>.</a:t>
            </a:r>
            <a:r>
              <a:rPr lang="lt-LT" sz="2000" dirty="0" smtClean="0"/>
              <a:t> Parinktyje „</a:t>
            </a:r>
            <a:r>
              <a:rPr lang="lt-LT" sz="2000" dirty="0" err="1" smtClean="0"/>
              <a:t>Who</a:t>
            </a:r>
            <a:r>
              <a:rPr lang="lt-LT" sz="2000" dirty="0" smtClean="0"/>
              <a:t> </a:t>
            </a:r>
            <a:r>
              <a:rPr lang="lt-LT" sz="2000" dirty="0" err="1" smtClean="0"/>
              <a:t>can</a:t>
            </a:r>
            <a:r>
              <a:rPr lang="lt-LT" sz="2000" dirty="0" smtClean="0"/>
              <a:t> </a:t>
            </a:r>
            <a:r>
              <a:rPr lang="lt-LT" sz="2000" dirty="0" err="1" smtClean="0"/>
              <a:t>fill</a:t>
            </a:r>
            <a:r>
              <a:rPr lang="lt-LT" sz="2000" dirty="0" smtClean="0"/>
              <a:t> </a:t>
            </a:r>
            <a:r>
              <a:rPr lang="lt-LT" sz="2000" dirty="0" err="1" smtClean="0"/>
              <a:t>out</a:t>
            </a:r>
            <a:r>
              <a:rPr lang="lt-LT" sz="2000" dirty="0" smtClean="0"/>
              <a:t> </a:t>
            </a:r>
            <a:r>
              <a:rPr lang="lt-LT" sz="2000" dirty="0" err="1" smtClean="0"/>
              <a:t>this</a:t>
            </a:r>
            <a:r>
              <a:rPr lang="lt-LT" sz="2000" dirty="0" smtClean="0"/>
              <a:t> </a:t>
            </a:r>
            <a:r>
              <a:rPr lang="lt-LT" sz="2000" dirty="0" err="1" smtClean="0"/>
              <a:t>form</a:t>
            </a:r>
            <a:r>
              <a:rPr lang="lt-LT" sz="2000" dirty="0" smtClean="0"/>
              <a:t>“ </a:t>
            </a:r>
            <a:r>
              <a:rPr lang="lt-LT" sz="2200" dirty="0" smtClean="0"/>
              <a:t>p</a:t>
            </a:r>
            <a:r>
              <a:rPr lang="en-US" sz="2200" dirty="0" err="1" smtClean="0"/>
              <a:t>asir</a:t>
            </a:r>
            <a:r>
              <a:rPr lang="lt-LT" sz="2200" dirty="0"/>
              <a:t>inkite</a:t>
            </a:r>
            <a:r>
              <a:rPr lang="en-US" sz="2200" dirty="0"/>
              <a:t> </a:t>
            </a:r>
            <a:r>
              <a:rPr lang="lt-LT" sz="2200" dirty="0" smtClean="0"/>
              <a:t>„A</a:t>
            </a:r>
            <a:r>
              <a:rPr lang="en-US" sz="2200" dirty="0" err="1"/>
              <a:t>nyone</a:t>
            </a:r>
            <a:r>
              <a:rPr lang="en-US" sz="2200" dirty="0"/>
              <a:t> can </a:t>
            </a:r>
            <a:r>
              <a:rPr lang="en-US" sz="2200" dirty="0" smtClean="0"/>
              <a:t>respond</a:t>
            </a:r>
            <a:r>
              <a:rPr lang="lt-LT" sz="2200" dirty="0" smtClean="0"/>
              <a:t>“ </a:t>
            </a:r>
            <a:r>
              <a:rPr lang="lt-LT" sz="2200" dirty="0"/>
              <a:t>tam, kad jūsų anketa galėtų būti </a:t>
            </a:r>
            <a:r>
              <a:rPr lang="lt-LT" sz="2200" dirty="0" smtClean="0"/>
              <a:t>laisvai pasiekiama ir pildoma visiems respondentams. </a:t>
            </a:r>
            <a:br>
              <a:rPr lang="lt-LT" sz="2200" dirty="0" smtClean="0"/>
            </a:br>
            <a:r>
              <a:rPr lang="lt-LT" sz="2200" dirty="0"/>
              <a:t/>
            </a:r>
            <a:br>
              <a:rPr lang="lt-LT" sz="2200" dirty="0"/>
            </a:br>
            <a:r>
              <a:rPr lang="lt-LT" sz="2200" dirty="0" smtClean="0"/>
              <a:t>„</a:t>
            </a:r>
            <a:r>
              <a:rPr lang="lt-LT" sz="2200" dirty="0" err="1" smtClean="0"/>
              <a:t>Options</a:t>
            </a:r>
            <a:r>
              <a:rPr lang="lt-LT" sz="2200" dirty="0" smtClean="0"/>
              <a:t> </a:t>
            </a:r>
            <a:r>
              <a:rPr lang="lt-LT" sz="2200" dirty="0" err="1" smtClean="0"/>
              <a:t>for</a:t>
            </a:r>
            <a:r>
              <a:rPr lang="lt-LT" sz="2200" dirty="0" smtClean="0"/>
              <a:t> </a:t>
            </a:r>
            <a:r>
              <a:rPr lang="lt-LT" sz="2200" dirty="0" err="1" smtClean="0"/>
              <a:t>responses</a:t>
            </a:r>
            <a:r>
              <a:rPr lang="lt-LT" sz="2200" dirty="0" smtClean="0"/>
              <a:t>“ parinktyje pasirinkę „</a:t>
            </a:r>
            <a:r>
              <a:rPr lang="en-US" sz="2200" dirty="0" smtClean="0"/>
              <a:t>Start date</a:t>
            </a:r>
            <a:r>
              <a:rPr lang="lt-LT" sz="2200" dirty="0" smtClean="0"/>
              <a:t>“, </a:t>
            </a:r>
            <a:r>
              <a:rPr lang="lt-LT" sz="2200" dirty="0"/>
              <a:t>galite </a:t>
            </a:r>
            <a:r>
              <a:rPr lang="lt-LT" sz="2200" dirty="0" smtClean="0"/>
              <a:t>parinkti pradžios </a:t>
            </a:r>
            <a:r>
              <a:rPr lang="lt-LT" sz="2200" dirty="0"/>
              <a:t>datą, nuo kurios</a:t>
            </a:r>
            <a:r>
              <a:rPr lang="en-US" sz="2200" dirty="0"/>
              <a:t> </a:t>
            </a:r>
            <a:r>
              <a:rPr lang="lt-LT" sz="2200" dirty="0"/>
              <a:t>bus </a:t>
            </a:r>
            <a:r>
              <a:rPr lang="lt-LT" sz="2200" dirty="0" smtClean="0"/>
              <a:t>aktyvuotas anketos pildymas, </a:t>
            </a:r>
            <a:r>
              <a:rPr lang="lt-LT" sz="2200" dirty="0"/>
              <a:t>o </a:t>
            </a:r>
            <a:r>
              <a:rPr lang="lt-LT" sz="2200" dirty="0" smtClean="0"/>
              <a:t>pasirinkę „</a:t>
            </a:r>
            <a:r>
              <a:rPr lang="en-US" sz="2200" dirty="0" smtClean="0"/>
              <a:t>End date</a:t>
            </a:r>
            <a:r>
              <a:rPr lang="lt-LT" sz="2200" dirty="0" smtClean="0"/>
              <a:t>“ </a:t>
            </a:r>
            <a:r>
              <a:rPr lang="lt-LT" sz="2400" dirty="0" smtClean="0"/>
              <a:t>–</a:t>
            </a:r>
            <a:r>
              <a:rPr lang="lt-LT" sz="2200" dirty="0" smtClean="0"/>
              <a:t> </a:t>
            </a:r>
            <a:r>
              <a:rPr lang="lt-LT" sz="2200" dirty="0" smtClean="0"/>
              <a:t>datą</a:t>
            </a:r>
            <a:r>
              <a:rPr lang="lt-LT" sz="2200" dirty="0"/>
              <a:t>, kada </a:t>
            </a:r>
            <a:r>
              <a:rPr lang="lt-LT" sz="2200" dirty="0" smtClean="0"/>
              <a:t>anketa </a:t>
            </a:r>
            <a:r>
              <a:rPr lang="lt-LT" sz="2200" dirty="0"/>
              <a:t>taps nebeaktyvi</a:t>
            </a:r>
            <a:r>
              <a:rPr lang="lt-LT" sz="2200" dirty="0" smtClean="0"/>
              <a:t>. </a:t>
            </a:r>
            <a:endParaRPr lang="en-US" sz="22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948" y="1186841"/>
            <a:ext cx="3599005" cy="5290013"/>
          </a:xfrm>
          <a:prstGeom prst="rect">
            <a:avLst/>
          </a:prstGeom>
        </p:spPr>
      </p:pic>
    </p:spTree>
    <p:extLst>
      <p:ext uri="{BB962C8B-B14F-4D97-AF65-F5344CB8AC3E}">
        <p14:creationId xmlns:p14="http://schemas.microsoft.com/office/powerpoint/2010/main" val="312753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normAutofit/>
          </a:bodyPr>
          <a:lstStyle/>
          <a:p>
            <a:r>
              <a:rPr lang="en-US" sz="2000" dirty="0" smtClean="0"/>
              <a:t>1</a:t>
            </a:r>
            <a:r>
              <a:rPr lang="lt-LT" sz="2000" dirty="0" smtClean="0"/>
              <a:t>6.  Spauskite „</a:t>
            </a:r>
            <a:r>
              <a:rPr lang="lt-LT" sz="2000" dirty="0" err="1" smtClean="0"/>
              <a:t>Collect</a:t>
            </a:r>
            <a:r>
              <a:rPr lang="lt-LT" sz="2000" dirty="0" smtClean="0"/>
              <a:t> </a:t>
            </a:r>
            <a:r>
              <a:rPr lang="lt-LT" sz="2000" dirty="0" err="1" smtClean="0"/>
              <a:t>responses</a:t>
            </a:r>
            <a:r>
              <a:rPr lang="lt-LT" sz="2000" dirty="0" smtClean="0"/>
              <a:t>“. </a:t>
            </a:r>
            <a:r>
              <a:rPr lang="lt-LT" sz="2000" dirty="0"/>
              <a:t>Tuomet kopijuokite </a:t>
            </a:r>
            <a:r>
              <a:rPr lang="lt-LT" sz="2000" dirty="0" smtClean="0"/>
              <a:t>sukurtos anketos nuorodą </a:t>
            </a:r>
            <a:r>
              <a:rPr lang="lt-LT" sz="2000" dirty="0"/>
              <a:t>ir naudokite ją platindami </a:t>
            </a:r>
            <a:r>
              <a:rPr lang="lt-LT" sz="2000" dirty="0" smtClean="0"/>
              <a:t>informaciją. Paspaudę </a:t>
            </a:r>
            <a:r>
              <a:rPr lang="lt-LT" sz="2000" dirty="0"/>
              <a:t>n</a:t>
            </a:r>
            <a:r>
              <a:rPr lang="en-US" sz="2000" dirty="0" err="1" smtClean="0"/>
              <a:t>uorod</a:t>
            </a:r>
            <a:r>
              <a:rPr lang="lt-LT" sz="2000" dirty="0" smtClean="0"/>
              <a:t>ą, respondentai </a:t>
            </a:r>
            <a:r>
              <a:rPr lang="lt-LT" sz="2000" dirty="0"/>
              <a:t>pateks </a:t>
            </a:r>
            <a:r>
              <a:rPr lang="lt-LT" sz="2000" dirty="0" smtClean="0"/>
              <a:t>į Jūsų </a:t>
            </a:r>
            <a:r>
              <a:rPr lang="lt-LT" sz="2000" dirty="0"/>
              <a:t>sukurtą </a:t>
            </a:r>
            <a:r>
              <a:rPr lang="lt-LT" sz="2000" dirty="0" smtClean="0"/>
              <a:t>anketą ir galės ją užpildyti.</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553" y="2414426"/>
            <a:ext cx="2700122" cy="41032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393" y="2490129"/>
            <a:ext cx="3241845" cy="3951836"/>
          </a:xfrm>
          <a:prstGeom prst="rect">
            <a:avLst/>
          </a:prstGeom>
        </p:spPr>
      </p:pic>
      <p:cxnSp>
        <p:nvCxnSpPr>
          <p:cNvPr id="7" name="Straight Arrow Connector 6"/>
          <p:cNvCxnSpPr/>
          <p:nvPr/>
        </p:nvCxnSpPr>
        <p:spPr>
          <a:xfrm>
            <a:off x="4592548" y="4466047"/>
            <a:ext cx="18493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16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nSpc>
                <a:spcPct val="100000"/>
              </a:lnSpc>
              <a:spcBef>
                <a:spcPts val="600"/>
              </a:spcBef>
            </a:pPr>
            <a:r>
              <a:rPr lang="lt-LT" sz="2000" dirty="0" smtClean="0"/>
              <a:t>Gražina Jankauskienė</a:t>
            </a:r>
            <a:endParaRPr lang="en-US" sz="2000" dirty="0" smtClean="0"/>
          </a:p>
          <a:p>
            <a:pPr>
              <a:lnSpc>
                <a:spcPct val="100000"/>
              </a:lnSpc>
              <a:spcBef>
                <a:spcPts val="600"/>
              </a:spcBef>
            </a:pPr>
            <a:r>
              <a:rPr lang="lt-LT" dirty="0" smtClean="0"/>
              <a:t>Komunikacijos koordinatorė</a:t>
            </a:r>
            <a:endParaRPr lang="en-US" sz="2000" dirty="0" smtClean="0"/>
          </a:p>
          <a:p>
            <a:pPr>
              <a:lnSpc>
                <a:spcPct val="100000"/>
              </a:lnSpc>
              <a:spcBef>
                <a:spcPts val="600"/>
              </a:spcBef>
            </a:pPr>
            <a:r>
              <a:rPr lang="en-US" sz="2000" dirty="0" smtClean="0"/>
              <a:t>+370 </a:t>
            </a:r>
            <a:r>
              <a:rPr lang="lt-LT" sz="2000" dirty="0" smtClean="0"/>
              <a:t>659 15830</a:t>
            </a:r>
            <a:r>
              <a:rPr lang="en-US" sz="2000" dirty="0" smtClean="0"/>
              <a:t/>
            </a:r>
            <a:br>
              <a:rPr lang="en-US" sz="2000" dirty="0" smtClean="0"/>
            </a:br>
            <a:r>
              <a:rPr lang="lt-LT" sz="2000" dirty="0" err="1" smtClean="0"/>
              <a:t>grazina.jankauskiene</a:t>
            </a:r>
            <a:r>
              <a:rPr lang="en-US" sz="2000" dirty="0" smtClean="0"/>
              <a:t>@</a:t>
            </a:r>
            <a:r>
              <a:rPr lang="lt-LT" dirty="0" err="1" smtClean="0"/>
              <a:t>mf</a:t>
            </a:r>
            <a:r>
              <a:rPr lang="en-US" sz="2000" dirty="0" smtClean="0"/>
              <a:t>.</a:t>
            </a:r>
            <a:r>
              <a:rPr lang="en-US" sz="2000" dirty="0" err="1" smtClean="0"/>
              <a:t>vu.lt</a:t>
            </a:r>
            <a:endParaRPr lang="en-US" sz="2000" dirty="0"/>
          </a:p>
        </p:txBody>
      </p:sp>
      <p:sp>
        <p:nvSpPr>
          <p:cNvPr id="3" name="Title 2"/>
          <p:cNvSpPr>
            <a:spLocks noGrp="1"/>
          </p:cNvSpPr>
          <p:nvPr>
            <p:ph type="ctrTitle"/>
          </p:nvPr>
        </p:nvSpPr>
        <p:spPr>
          <a:xfrm>
            <a:off x="6387235" y="3446151"/>
            <a:ext cx="5396345" cy="833120"/>
          </a:xfrm>
        </p:spPr>
        <p:txBody>
          <a:bodyPr>
            <a:normAutofit fontScale="90000"/>
          </a:bodyPr>
          <a:lstStyle/>
          <a:p>
            <a:r>
              <a:rPr lang="lt-LT" sz="4000" dirty="0" smtClean="0"/>
              <a:t>JEI KILTŲ </a:t>
            </a:r>
            <a:r>
              <a:rPr lang="lt-LT" sz="4000" dirty="0" smtClean="0"/>
              <a:t>KLAUSIMŲ, kreipkitės:</a:t>
            </a:r>
            <a:endParaRPr lang="en-US" sz="4000" dirty="0"/>
          </a:p>
        </p:txBody>
      </p:sp>
    </p:spTree>
    <p:extLst>
      <p:ext uri="{BB962C8B-B14F-4D97-AF65-F5344CB8AC3E}">
        <p14:creationId xmlns:p14="http://schemas.microsoft.com/office/powerpoint/2010/main" val="87890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2200" dirty="0" smtClean="0"/>
              <a:t>1.</a:t>
            </a:r>
            <a:r>
              <a:rPr lang="lt-LT" dirty="0"/>
              <a:t> </a:t>
            </a:r>
            <a:r>
              <a:rPr lang="lt-LT" sz="2200" dirty="0" smtClean="0"/>
              <a:t>Įeikite </a:t>
            </a:r>
            <a:r>
              <a:rPr lang="lt-LT" sz="2200" dirty="0"/>
              <a:t>į </a:t>
            </a:r>
            <a:r>
              <a:rPr lang="lt-LT" sz="2200" dirty="0" smtClean="0">
                <a:hlinkClick r:id="rId2"/>
              </a:rPr>
              <a:t>www.mf.vu.lt</a:t>
            </a:r>
            <a:r>
              <a:rPr lang="lt-LT" sz="2200" dirty="0" smtClean="0"/>
              <a:t>.</a:t>
            </a:r>
            <a:r>
              <a:rPr lang="lt-LT" sz="2200" dirty="0"/>
              <a:t/>
            </a:r>
            <a:br>
              <a:rPr lang="lt-LT" sz="2200" dirty="0"/>
            </a:br>
            <a:r>
              <a:rPr lang="lt-LT" sz="2200" dirty="0" smtClean="0"/>
              <a:t>2. Spauskite </a:t>
            </a:r>
            <a:r>
              <a:rPr lang="lt-LT" sz="2200" dirty="0"/>
              <a:t>„gaubliuko“ ikonėlę viršuje, dešiniajame svetainės </a:t>
            </a:r>
            <a:r>
              <a:rPr lang="lt-LT" sz="2200" dirty="0" smtClean="0"/>
              <a:t>kampe.</a:t>
            </a:r>
            <a:endParaRPr lang="en-US" sz="2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8990"/>
          <a:stretch/>
        </p:blipFill>
        <p:spPr>
          <a:xfrm>
            <a:off x="838200" y="2518551"/>
            <a:ext cx="9261941" cy="3936038"/>
          </a:xfrm>
          <a:prstGeom prst="rect">
            <a:avLst/>
          </a:prstGeom>
        </p:spPr>
      </p:pic>
    </p:spTree>
    <p:extLst>
      <p:ext uri="{BB962C8B-B14F-4D97-AF65-F5344CB8AC3E}">
        <p14:creationId xmlns:p14="http://schemas.microsoft.com/office/powerpoint/2010/main" val="22126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3. </a:t>
            </a:r>
            <a:r>
              <a:rPr lang="en-US" sz="2000" dirty="0" err="1"/>
              <a:t>Pasirinkite</a:t>
            </a:r>
            <a:r>
              <a:rPr lang="en-US" sz="2000" dirty="0"/>
              <a:t> office365.vu.lt </a:t>
            </a:r>
            <a:r>
              <a:rPr lang="en-US" sz="2000" dirty="0" err="1" smtClean="0"/>
              <a:t>aplink</a:t>
            </a:r>
            <a:r>
              <a:rPr lang="lt-LT" sz="2000" dirty="0" smtClean="0"/>
              <a:t>ą.</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33742"/>
            <a:ext cx="8585041" cy="4889129"/>
          </a:xfrm>
          <a:prstGeom prst="rect">
            <a:avLst/>
          </a:prstGeom>
        </p:spPr>
      </p:pic>
    </p:spTree>
    <p:extLst>
      <p:ext uri="{BB962C8B-B14F-4D97-AF65-F5344CB8AC3E}">
        <p14:creationId xmlns:p14="http://schemas.microsoft.com/office/powerpoint/2010/main" val="353731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000" dirty="0"/>
              <a:t>4. </a:t>
            </a:r>
            <a:r>
              <a:rPr lang="en-US" sz="2000" dirty="0" err="1"/>
              <a:t>Prisijun</a:t>
            </a:r>
            <a:r>
              <a:rPr lang="lt-LT" sz="2000" dirty="0" err="1"/>
              <a:t>kite</a:t>
            </a:r>
            <a:r>
              <a:rPr lang="en-US" sz="2000" dirty="0"/>
              <a:t> </a:t>
            </a:r>
            <a:r>
              <a:rPr lang="en-US" sz="2000" dirty="0" err="1"/>
              <a:t>prie</a:t>
            </a:r>
            <a:r>
              <a:rPr lang="en-US" sz="2000" dirty="0"/>
              <a:t> </a:t>
            </a:r>
            <a:r>
              <a:rPr lang="en-US" sz="2000" dirty="0" err="1"/>
              <a:t>savo</a:t>
            </a:r>
            <a:r>
              <a:rPr lang="en-US" sz="2000" dirty="0"/>
              <a:t> </a:t>
            </a:r>
            <a:r>
              <a:rPr lang="en-US" sz="2000" dirty="0" err="1" smtClean="0"/>
              <a:t>paskyros</a:t>
            </a:r>
            <a:r>
              <a:rPr lang="lt-LT" sz="2000" dirty="0" smtClean="0"/>
              <a:t>.</a:t>
            </a:r>
            <a:endParaRPr lang="en-US" sz="2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900" b="13594"/>
          <a:stretch/>
        </p:blipFill>
        <p:spPr>
          <a:xfrm>
            <a:off x="838200" y="1750276"/>
            <a:ext cx="5727102" cy="4152453"/>
          </a:xfrm>
          <a:prstGeom prst="rect">
            <a:avLst/>
          </a:prstGeom>
        </p:spPr>
      </p:pic>
    </p:spTree>
    <p:extLst>
      <p:ext uri="{BB962C8B-B14F-4D97-AF65-F5344CB8AC3E}">
        <p14:creationId xmlns:p14="http://schemas.microsoft.com/office/powerpoint/2010/main" val="192230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000" dirty="0"/>
              <a:t>5. Pasirinkite FORMS </a:t>
            </a:r>
            <a:r>
              <a:rPr lang="lt-LT" sz="2000" dirty="0" smtClean="0"/>
              <a:t>ikonėlę.</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37122"/>
            <a:ext cx="7239000" cy="4810125"/>
          </a:xfrm>
          <a:prstGeom prst="rect">
            <a:avLst/>
          </a:prstGeom>
        </p:spPr>
      </p:pic>
    </p:spTree>
    <p:extLst>
      <p:ext uri="{BB962C8B-B14F-4D97-AF65-F5344CB8AC3E}">
        <p14:creationId xmlns:p14="http://schemas.microsoft.com/office/powerpoint/2010/main" val="162002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6.</a:t>
            </a:r>
            <a:r>
              <a:rPr lang="lt-LT" sz="2000" dirty="0"/>
              <a:t> </a:t>
            </a:r>
            <a:r>
              <a:rPr lang="en-US" sz="2000" dirty="0" err="1"/>
              <a:t>Spau</a:t>
            </a:r>
            <a:r>
              <a:rPr lang="lt-LT" sz="2000" dirty="0"/>
              <a:t>skite</a:t>
            </a:r>
            <a:r>
              <a:rPr lang="en-US" sz="2000" dirty="0"/>
              <a:t> </a:t>
            </a:r>
            <a:r>
              <a:rPr lang="en-US" sz="2000" dirty="0" err="1"/>
              <a:t>mygtuką</a:t>
            </a:r>
            <a:r>
              <a:rPr lang="en-US" sz="2000" dirty="0"/>
              <a:t> </a:t>
            </a:r>
            <a:r>
              <a:rPr lang="lt-LT" sz="2000" dirty="0"/>
              <a:t>„</a:t>
            </a:r>
            <a:r>
              <a:rPr lang="en-US" sz="2000" dirty="0"/>
              <a:t>N</a:t>
            </a:r>
            <a:r>
              <a:rPr lang="lt-LT" sz="2000" dirty="0" err="1"/>
              <a:t>ew</a:t>
            </a:r>
            <a:r>
              <a:rPr lang="lt-LT" sz="2000" dirty="0"/>
              <a:t> </a:t>
            </a:r>
            <a:r>
              <a:rPr lang="lt-LT" sz="2000" dirty="0" err="1"/>
              <a:t>Quiz</a:t>
            </a:r>
            <a:r>
              <a:rPr lang="lt-LT" sz="2000" dirty="0" smtClean="0"/>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61" y="1826192"/>
            <a:ext cx="6573923" cy="2766356"/>
          </a:xfrm>
          <a:prstGeom prst="rect">
            <a:avLst/>
          </a:prstGeom>
        </p:spPr>
      </p:pic>
    </p:spTree>
    <p:extLst>
      <p:ext uri="{BB962C8B-B14F-4D97-AF65-F5344CB8AC3E}">
        <p14:creationId xmlns:p14="http://schemas.microsoft.com/office/powerpoint/2010/main" val="217853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7.</a:t>
            </a:r>
            <a:r>
              <a:rPr lang="lt-LT" sz="2000" dirty="0"/>
              <a:t> Įveskite renginio, į kurį </a:t>
            </a:r>
            <a:r>
              <a:rPr lang="lt-LT" sz="2000" dirty="0" smtClean="0"/>
              <a:t>kviesite registruotis, </a:t>
            </a:r>
            <a:r>
              <a:rPr lang="lt-LT" sz="2000" dirty="0"/>
              <a:t>pavadinimą (pvz., </a:t>
            </a:r>
            <a:r>
              <a:rPr lang="lt-LT" sz="2000" dirty="0" smtClean="0"/>
              <a:t>„Registracija </a:t>
            </a:r>
            <a:r>
              <a:rPr lang="lt-LT" sz="2000" dirty="0"/>
              <a:t>į </a:t>
            </a:r>
            <a:r>
              <a:rPr lang="lt-LT" sz="2000" dirty="0" smtClean="0"/>
              <a:t>mokymus“).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13710"/>
            <a:ext cx="8982075" cy="2943225"/>
          </a:xfrm>
          <a:prstGeom prst="rect">
            <a:avLst/>
          </a:prstGeom>
        </p:spPr>
      </p:pic>
    </p:spTree>
    <p:extLst>
      <p:ext uri="{BB962C8B-B14F-4D97-AF65-F5344CB8AC3E}">
        <p14:creationId xmlns:p14="http://schemas.microsoft.com/office/powerpoint/2010/main" val="92867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8.</a:t>
            </a:r>
            <a:r>
              <a:rPr lang="lt-LT" sz="2000" dirty="0"/>
              <a:t> Įrašę </a:t>
            </a:r>
            <a:r>
              <a:rPr lang="en-US" sz="2000" dirty="0" err="1"/>
              <a:t>registracijos</a:t>
            </a:r>
            <a:r>
              <a:rPr lang="en-US" sz="2000" dirty="0"/>
              <a:t> </a:t>
            </a:r>
            <a:r>
              <a:rPr lang="en-US" sz="2000" dirty="0" err="1"/>
              <a:t>formos</a:t>
            </a:r>
            <a:r>
              <a:rPr lang="en-US" sz="2000" dirty="0"/>
              <a:t> </a:t>
            </a:r>
            <a:r>
              <a:rPr lang="en-US" sz="2000" dirty="0" err="1"/>
              <a:t>pavadinimą</a:t>
            </a:r>
            <a:r>
              <a:rPr lang="lt-LT" sz="2000" dirty="0"/>
              <a:t> (</a:t>
            </a:r>
            <a:r>
              <a:rPr lang="lt-LT" sz="2000" dirty="0">
                <a:solidFill>
                  <a:srgbClr val="FF0000"/>
                </a:solidFill>
              </a:rPr>
              <a:t>1</a:t>
            </a:r>
            <a:r>
              <a:rPr lang="lt-LT" sz="2000" dirty="0"/>
              <a:t>), įveskite</a:t>
            </a:r>
            <a:r>
              <a:rPr lang="en-US" sz="2000" dirty="0"/>
              <a:t> </a:t>
            </a:r>
            <a:r>
              <a:rPr lang="en-US" sz="2000" dirty="0" err="1"/>
              <a:t>renginio</a:t>
            </a:r>
            <a:r>
              <a:rPr lang="lt-LT" sz="2000" dirty="0"/>
              <a:t> </a:t>
            </a:r>
            <a:r>
              <a:rPr lang="en-US" sz="2000" dirty="0" err="1"/>
              <a:t>aprašymą</a:t>
            </a:r>
            <a:r>
              <a:rPr lang="lt-LT" sz="2000" dirty="0"/>
              <a:t> (</a:t>
            </a:r>
            <a:r>
              <a:rPr lang="lt-LT" sz="2000" dirty="0">
                <a:solidFill>
                  <a:srgbClr val="FF0000"/>
                </a:solidFill>
              </a:rPr>
              <a:t>2</a:t>
            </a:r>
            <a:r>
              <a:rPr lang="lt-LT" sz="2000" dirty="0"/>
              <a:t>)</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06942"/>
            <a:ext cx="8892329" cy="2924456"/>
          </a:xfrm>
          <a:prstGeom prst="rect">
            <a:avLst/>
          </a:prstGeom>
        </p:spPr>
      </p:pic>
    </p:spTree>
    <p:extLst>
      <p:ext uri="{BB962C8B-B14F-4D97-AF65-F5344CB8AC3E}">
        <p14:creationId xmlns:p14="http://schemas.microsoft.com/office/powerpoint/2010/main" val="408806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000" dirty="0"/>
              <a:t>9. </a:t>
            </a:r>
            <a:r>
              <a:rPr lang="lt-LT" sz="2000" dirty="0" smtClean="0"/>
              <a:t>Paspauskite </a:t>
            </a:r>
            <a:r>
              <a:rPr lang="lt-LT" sz="2000" dirty="0"/>
              <a:t>„</a:t>
            </a:r>
            <a:r>
              <a:rPr lang="lt-LT" sz="2000" dirty="0" err="1"/>
              <a:t>Add</a:t>
            </a:r>
            <a:r>
              <a:rPr lang="lt-LT" sz="2000" dirty="0"/>
              <a:t> </a:t>
            </a:r>
            <a:r>
              <a:rPr lang="lt-LT" sz="2000" dirty="0" err="1" smtClean="0"/>
              <a:t>new</a:t>
            </a:r>
            <a:r>
              <a:rPr lang="lt-LT" sz="2000" dirty="0" smtClean="0"/>
              <a:t>“</a:t>
            </a:r>
            <a:r>
              <a:rPr lang="lt-LT" sz="2000" dirty="0" smtClean="0"/>
              <a:t> </a:t>
            </a:r>
            <a:r>
              <a:rPr lang="lt-LT" sz="2000" dirty="0" smtClean="0"/>
              <a:t>ir tęskite registracijos anketos kūrimą.</a:t>
            </a:r>
            <a:endParaRPr lang="en-US" sz="2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544"/>
          <a:stretch/>
        </p:blipFill>
        <p:spPr>
          <a:xfrm>
            <a:off x="838200" y="1838392"/>
            <a:ext cx="9053945" cy="2778693"/>
          </a:xfrm>
          <a:prstGeom prst="rect">
            <a:avLst/>
          </a:prstGeom>
        </p:spPr>
      </p:pic>
    </p:spTree>
    <p:extLst>
      <p:ext uri="{BB962C8B-B14F-4D97-AF65-F5344CB8AC3E}">
        <p14:creationId xmlns:p14="http://schemas.microsoft.com/office/powerpoint/2010/main" val="1171745043"/>
      </p:ext>
    </p:extLst>
  </p:cSld>
  <p:clrMapOvr>
    <a:masterClrMapping/>
  </p:clrMapOvr>
</p:sld>
</file>

<file path=ppt/theme/theme1.xml><?xml version="1.0" encoding="utf-8"?>
<a:theme xmlns:a="http://schemas.openxmlformats.org/drawingml/2006/main"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23477</TotalTime>
  <Words>252</Words>
  <Application>Microsoft Office PowerPoint</Application>
  <PresentationFormat>Widescreen</PresentationFormat>
  <Paragraphs>21</Paragraphs>
  <Slides>18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GT Walsheim</vt:lpstr>
      <vt:lpstr>Custom Design</vt:lpstr>
      <vt:lpstr>1_Custom Design</vt:lpstr>
      <vt:lpstr>Registracijos į renginius (anketos) kūrimo instrukcija</vt:lpstr>
      <vt:lpstr>1. Įeikite į www.mf.vu.lt. 2. Spauskite „gaubliuko“ ikonėlę viršuje, dešiniajame svetainės kampe.</vt:lpstr>
      <vt:lpstr>3. Pasirinkite office365.vu.lt aplinką.</vt:lpstr>
      <vt:lpstr>4. Prisijunkite prie savo paskyros.</vt:lpstr>
      <vt:lpstr>5. Pasirinkite FORMS ikonėlę.</vt:lpstr>
      <vt:lpstr>6. Spauskite mygtuką „New Quiz“.</vt:lpstr>
      <vt:lpstr>7. Įveskite renginio, į kurį kviesite registruotis, pavadinimą (pvz., „Registracija į mokymus“).</vt:lpstr>
      <vt:lpstr>8. Įrašę registracijos formos pavadinimą (1), įveskite renginio aprašymą (2).</vt:lpstr>
      <vt:lpstr>9. Paspauskite „Add new“ ir tęskite registracijos anketos kūrimą.</vt:lpstr>
      <vt:lpstr>10. Matote skirtingus anketos laukelių pildymo tipus, kuriais respondento bus prašoma pateikti atsakymą (-us). Pasirinkite jums tinkamiausią.   Renkantis „Choice“, respondentas galės pasirinkti iš kelių jūsų nurodytų atsakymo variantų (pvz., Kokia spalva Jums patinka? A) balta, B) juoda).  Renkantis „Text“, respondentui bus pateikiamas tuščias laukas, į kurį atsakymui įrašyti.  Ir kt. </vt:lpstr>
      <vt:lpstr>11. „Choice“ pasirinkimas.   „Question“ (1) laukelyje įrašykite norimą užduoti klausimą, „Option 1“ (2) ir „Option 2“ (3) įrašykite siūlomus atsakymų variantus.   Jei atsakymų variantų daugiau nei 2, spauskite „Add option“ (4) ir pridėkite daugiau atsakymo variantų. </vt:lpstr>
      <vt:lpstr>12. „Text“ pasirinkimas.   Vietoje „Question“  įrašykite norimą užduoti  klausimą. </vt:lpstr>
      <vt:lpstr>13. Registracijos į renginį anketa, pasirinkus 3 „Text“ tipo atsakymus, atrodys taip: </vt:lpstr>
      <vt:lpstr>14. Baigę formuoti norimą anketą, spauskite „tris taškelius“:</vt:lpstr>
      <vt:lpstr>15. Toliau – „Settings“.</vt:lpstr>
      <vt:lpstr>16. Parinktyje „Who can fill out this form“ pasirinkite „Anyone can respond“ tam, kad jūsų anketa galėtų būti laisvai pasiekiama ir pildoma visiems respondentams.   „Options for responses“ parinktyje pasirinkę „Start date“, galite parinkti pradžios datą, nuo kurios bus aktyvuotas anketos pildymas, o pasirinkę „End date“ – datą, kada anketa taps nebeaktyvi. </vt:lpstr>
      <vt:lpstr>16.  Spauskite „Collect responses“. Tuomet kopijuokite sukurtos anketos nuorodą ir naudokite ją platindami informaciją. Paspaudę nuorodą, respondentai pateks į Jūsų sukurtą anketą ir galės ją užpildyti.</vt:lpstr>
      <vt:lpstr>JEI KILTŲ KLAUSIMŲ, kreipkitės:</vt:lpstr>
    </vt:vector>
  </TitlesOfParts>
  <Company>Vilniaus universitetas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Rokas Aleliūnas</dc:creator>
  <cp:lastModifiedBy>Vartotojas</cp:lastModifiedBy>
  <cp:revision>118</cp:revision>
  <dcterms:created xsi:type="dcterms:W3CDTF">2017-06-28T06:49:28Z</dcterms:created>
  <dcterms:modified xsi:type="dcterms:W3CDTF">2022-06-20T08:08:27Z</dcterms:modified>
</cp:coreProperties>
</file>